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8CBE7F-3C2A-42CC-8878-A499CA21A663}">
  <a:tblStyle styleId="{0A8CBE7F-3C2A-42CC-8878-A499CA21A6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swa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ce6fe466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ce6fe466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ce6fe466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ce6fe466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ce6fe466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ce6fe466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ce6fe466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ce6fe466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ce6fe4660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ce6fe4660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ce6fe4660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ce6fe4660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7ae0d0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7ae0d0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7ae0d0a6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7ae0d0a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7ae0d0a6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7ae0d0a6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7ae0d0a6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7ae0d0a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ce6fe466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ce6fe466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7ae0d0a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7ae0d0a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7ae0d0a6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7ae0d0a6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7ae0d0a6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27ae0d0a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ce8db3b1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ce8db3b1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ce6fe466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ce6fe466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ce6fe466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ce6fe466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ce6fe466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ce6fe466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ce6fe4660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ce6fe4660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ce6fe466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ce6fe466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ce6fe466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ce6fe466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ce6fe466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ce6fe466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52000" y="284950"/>
            <a:ext cx="8640000" cy="30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analysis of Russian strategic communication in years 2000-2024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69600" y="3306900"/>
            <a:ext cx="3004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Grzegorz Zbrzeżny, Izabela Telejko</a:t>
            </a:r>
            <a:endParaRPr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125" y="777675"/>
            <a:ext cx="4208263" cy="35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99" y="777675"/>
            <a:ext cx="4180524" cy="358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16050"/>
            <a:ext cx="85206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Sentiment Change in Speeches</a:t>
            </a:r>
            <a:endParaRPr sz="2700"/>
          </a:p>
        </p:txBody>
      </p:sp>
      <p:sp>
        <p:nvSpPr>
          <p:cNvPr id="122" name="Google Shape;122;p23"/>
          <p:cNvSpPr txBox="1"/>
          <p:nvPr/>
        </p:nvSpPr>
        <p:spPr>
          <a:xfrm>
            <a:off x="607750" y="1766000"/>
            <a:ext cx="71730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Speeches split to chunks of size 256 tokens.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Model: </a:t>
            </a:r>
            <a:endParaRPr sz="1500">
              <a:solidFill>
                <a:srgbClr val="CFE2F3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○"/>
            </a:pPr>
            <a:r>
              <a:rPr i="1" lang="pl" sz="1500">
                <a:solidFill>
                  <a:schemeClr val="accent5"/>
                </a:solidFill>
              </a:rPr>
              <a:t>distilbert/distilbert-base-uncased-finetuned-sst-2-english</a:t>
            </a:r>
            <a:r>
              <a:rPr i="1" lang="pl" sz="1500">
                <a:solidFill>
                  <a:srgbClr val="CFE2F3"/>
                </a:solidFill>
              </a:rPr>
              <a:t>,</a:t>
            </a:r>
            <a:endParaRPr i="1" sz="1500">
              <a:solidFill>
                <a:srgbClr val="CFE2F3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○"/>
            </a:pPr>
            <a:r>
              <a:rPr lang="pl" sz="1500">
                <a:solidFill>
                  <a:srgbClr val="CFE2F3"/>
                </a:solidFill>
              </a:rPr>
              <a:t>binary classification between </a:t>
            </a:r>
            <a:r>
              <a:rPr i="1" lang="pl" sz="1500">
                <a:solidFill>
                  <a:schemeClr val="accent5"/>
                </a:solidFill>
              </a:rPr>
              <a:t>positive </a:t>
            </a:r>
            <a:r>
              <a:rPr lang="pl" sz="1500">
                <a:solidFill>
                  <a:srgbClr val="CFE2F3"/>
                </a:solidFill>
              </a:rPr>
              <a:t>and </a:t>
            </a:r>
            <a:r>
              <a:rPr i="1" lang="pl" sz="1500">
                <a:solidFill>
                  <a:schemeClr val="accent5"/>
                </a:solidFill>
              </a:rPr>
              <a:t>negative </a:t>
            </a:r>
            <a:r>
              <a:rPr lang="pl" sz="1500">
                <a:solidFill>
                  <a:srgbClr val="CFE2F3"/>
                </a:solidFill>
              </a:rPr>
              <a:t>sentiment,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Tokenizer tuned for this model.</a:t>
            </a:r>
            <a:endParaRPr sz="1500"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25700"/>
            <a:ext cx="8520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Sentiment Change in Speeches</a:t>
            </a:r>
            <a:endParaRPr sz="20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13" y="1260600"/>
            <a:ext cx="5924574" cy="35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25700"/>
            <a:ext cx="8520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Sentiment Change in Fragments About Poland</a:t>
            </a:r>
            <a:endParaRPr sz="2000"/>
          </a:p>
        </p:txBody>
      </p:sp>
      <p:sp>
        <p:nvSpPr>
          <p:cNvPr id="134" name="Google Shape;134;p25"/>
          <p:cNvSpPr txBox="1"/>
          <p:nvPr/>
        </p:nvSpPr>
        <p:spPr>
          <a:xfrm>
            <a:off x="586850" y="1730000"/>
            <a:ext cx="6978000" cy="25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Text samples created based on appearance of </a:t>
            </a:r>
            <a:r>
              <a:rPr lang="pl" sz="1500">
                <a:solidFill>
                  <a:schemeClr val="accent5"/>
                </a:solidFill>
              </a:rPr>
              <a:t>Poland</a:t>
            </a:r>
            <a:r>
              <a:rPr lang="pl" sz="1500">
                <a:solidFill>
                  <a:srgbClr val="CFE2F3"/>
                </a:solidFill>
              </a:rPr>
              <a:t>-related tokens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Model:</a:t>
            </a:r>
            <a:endParaRPr sz="1500">
              <a:solidFill>
                <a:srgbClr val="CFE2F3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○"/>
            </a:pPr>
            <a:r>
              <a:rPr i="1" lang="pl" sz="1500">
                <a:solidFill>
                  <a:schemeClr val="accent5"/>
                </a:solidFill>
              </a:rPr>
              <a:t>siebert/sentiment-roberta-large-english</a:t>
            </a:r>
            <a:r>
              <a:rPr i="1" lang="pl" sz="1500">
                <a:solidFill>
                  <a:srgbClr val="CFE2F3"/>
                </a:solidFill>
              </a:rPr>
              <a:t>,</a:t>
            </a:r>
            <a:endParaRPr i="1" sz="1500">
              <a:solidFill>
                <a:srgbClr val="CFE2F3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○"/>
            </a:pPr>
            <a:r>
              <a:rPr lang="pl" sz="1500">
                <a:solidFill>
                  <a:srgbClr val="CFE2F3"/>
                </a:solidFill>
              </a:rPr>
              <a:t>binary classification between </a:t>
            </a:r>
            <a:r>
              <a:rPr i="1" lang="pl" sz="1500">
                <a:solidFill>
                  <a:schemeClr val="accent5"/>
                </a:solidFill>
              </a:rPr>
              <a:t>positive </a:t>
            </a:r>
            <a:r>
              <a:rPr lang="pl" sz="1500">
                <a:solidFill>
                  <a:srgbClr val="CFE2F3"/>
                </a:solidFill>
              </a:rPr>
              <a:t>and </a:t>
            </a:r>
            <a:r>
              <a:rPr i="1" lang="pl" sz="1500">
                <a:solidFill>
                  <a:schemeClr val="accent5"/>
                </a:solidFill>
              </a:rPr>
              <a:t>negative </a:t>
            </a:r>
            <a:r>
              <a:rPr lang="pl" sz="1500">
                <a:solidFill>
                  <a:srgbClr val="CFE2F3"/>
                </a:solidFill>
              </a:rPr>
              <a:t>sentiment,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Tokenizer tuned for this model.</a:t>
            </a:r>
            <a:endParaRPr sz="1500"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25700"/>
            <a:ext cx="8520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Sentiment Change in Fragments About Poland</a:t>
            </a:r>
            <a:endParaRPr sz="2700"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50" y="1260600"/>
            <a:ext cx="5921900" cy="355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30525"/>
            <a:ext cx="85206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Sentiment Change in Fragments About Poland</a:t>
            </a:r>
            <a:endParaRPr sz="2700"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138" y="1255750"/>
            <a:ext cx="6011716" cy="35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30525"/>
            <a:ext cx="85206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Aspect Based Sentiment Analysis About Poland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5"/>
                </a:solidFill>
              </a:rPr>
              <a:t>Pipeline</a:t>
            </a:r>
            <a:endParaRPr sz="2700"/>
          </a:p>
        </p:txBody>
      </p:sp>
      <p:sp>
        <p:nvSpPr>
          <p:cNvPr id="152" name="Google Shape;152;p28"/>
          <p:cNvSpPr txBox="1"/>
          <p:nvPr/>
        </p:nvSpPr>
        <p:spPr>
          <a:xfrm>
            <a:off x="1167150" y="1763700"/>
            <a:ext cx="6809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AutoNum type="arabicPeriod"/>
            </a:pPr>
            <a:r>
              <a:rPr lang="pl" sz="1500">
                <a:solidFill>
                  <a:srgbClr val="CFE2F3"/>
                </a:solidFill>
              </a:rPr>
              <a:t>NER using </a:t>
            </a:r>
            <a:r>
              <a:rPr i="1" lang="pl" sz="1500">
                <a:solidFill>
                  <a:schemeClr val="accent5"/>
                </a:solidFill>
              </a:rPr>
              <a:t>en_core_web_sm</a:t>
            </a:r>
            <a:r>
              <a:rPr lang="pl" sz="1500">
                <a:solidFill>
                  <a:srgbClr val="CFE2F3"/>
                </a:solidFill>
              </a:rPr>
              <a:t> from SpaCy which extracts noun chunks from text.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AutoNum type="arabicPeriod"/>
            </a:pPr>
            <a:r>
              <a:rPr lang="pl" sz="1500">
                <a:solidFill>
                  <a:srgbClr val="CFE2F3"/>
                </a:solidFill>
              </a:rPr>
              <a:t>B</a:t>
            </a:r>
            <a:r>
              <a:rPr lang="pl" sz="1500">
                <a:solidFill>
                  <a:srgbClr val="CFE2F3"/>
                </a:solidFill>
              </a:rPr>
              <a:t>inary classification between </a:t>
            </a:r>
            <a:r>
              <a:rPr i="1" lang="pl" sz="1500">
                <a:solidFill>
                  <a:schemeClr val="accent5"/>
                </a:solidFill>
              </a:rPr>
              <a:t>positive </a:t>
            </a:r>
            <a:r>
              <a:rPr lang="pl" sz="1500">
                <a:solidFill>
                  <a:srgbClr val="CFE2F3"/>
                </a:solidFill>
              </a:rPr>
              <a:t>and </a:t>
            </a:r>
            <a:r>
              <a:rPr i="1" lang="pl" sz="1500">
                <a:solidFill>
                  <a:schemeClr val="accent5"/>
                </a:solidFill>
              </a:rPr>
              <a:t>negative </a:t>
            </a:r>
            <a:r>
              <a:rPr lang="pl" sz="1500">
                <a:solidFill>
                  <a:srgbClr val="CFE2F3"/>
                </a:solidFill>
              </a:rPr>
              <a:t>sentiment using the </a:t>
            </a:r>
            <a:r>
              <a:rPr i="1" lang="pl" sz="1500">
                <a:solidFill>
                  <a:schemeClr val="accent5"/>
                </a:solidFill>
              </a:rPr>
              <a:t>distilbert/distilbert-base-uncased-finetuned-sst-2-english</a:t>
            </a:r>
            <a:r>
              <a:rPr i="1" lang="pl" sz="1500">
                <a:solidFill>
                  <a:srgbClr val="CFE2F3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30525"/>
            <a:ext cx="85206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Aspect Based Sentiment Analysis About Poland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5"/>
                </a:solidFill>
              </a:rPr>
              <a:t>Most Common Aspects</a:t>
            </a:r>
            <a:endParaRPr sz="2700"/>
          </a:p>
        </p:txBody>
      </p:sp>
      <p:sp>
        <p:nvSpPr>
          <p:cNvPr id="158" name="Google Shape;158;p29"/>
          <p:cNvSpPr txBox="1"/>
          <p:nvPr/>
        </p:nvSpPr>
        <p:spPr>
          <a:xfrm>
            <a:off x="2442300" y="1619525"/>
            <a:ext cx="425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>
                <a:solidFill>
                  <a:srgbClr val="CFE2F3"/>
                </a:solidFill>
                <a:latin typeface="Courier New"/>
                <a:ea typeface="Courier New"/>
                <a:cs typeface="Courier New"/>
                <a:sym typeface="Courier New"/>
              </a:rPr>
              <a:t>relation poland, russia poland, poles, poland, polish president, polish territory, polish people, polish colleague, russian polish relation, polish friend, polish government, polish foreign minister, poland romania</a:t>
            </a:r>
            <a:endParaRPr sz="1500">
              <a:solidFill>
                <a:srgbClr val="CFE2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30525"/>
            <a:ext cx="85206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Aspect Based Sentiment Analysis About Poland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5"/>
                </a:solidFill>
              </a:rPr>
              <a:t>Positive Sentiment </a:t>
            </a:r>
            <a:endParaRPr sz="2700"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75" y="1362025"/>
            <a:ext cx="6432255" cy="34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30525"/>
            <a:ext cx="85206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Aspect Based Sentiment Analysis About Poland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5"/>
                </a:solidFill>
              </a:rPr>
              <a:t>Negative</a:t>
            </a:r>
            <a:r>
              <a:rPr lang="pl" sz="1800">
                <a:solidFill>
                  <a:schemeClr val="accent5"/>
                </a:solidFill>
              </a:rPr>
              <a:t> Sentiment </a:t>
            </a:r>
            <a:endParaRPr sz="2700"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75" y="1362025"/>
            <a:ext cx="6432255" cy="34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Agenda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13075" y="1425150"/>
            <a:ext cx="3090300" cy="22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3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8"/>
              <a:buFont typeface="Arial"/>
              <a:buChar char="●"/>
            </a:pPr>
            <a:r>
              <a:rPr lang="pl" sz="1507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Introduction to the project</a:t>
            </a:r>
            <a:endParaRPr sz="1507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3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8"/>
              <a:buFont typeface="Arial"/>
              <a:buChar char="●"/>
            </a:pPr>
            <a:r>
              <a:rPr lang="pl" sz="1507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Dataset description</a:t>
            </a:r>
            <a:endParaRPr sz="1507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3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8"/>
              <a:buFont typeface="Arial"/>
              <a:buChar char="●"/>
            </a:pPr>
            <a:r>
              <a:rPr lang="pl" sz="1507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sz="1507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3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8"/>
              <a:buFont typeface="Arial"/>
              <a:buChar char="●"/>
            </a:pPr>
            <a:r>
              <a:rPr lang="pl" sz="1507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sz="1507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32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8"/>
              <a:buFont typeface="Arial"/>
              <a:buChar char="●"/>
            </a:pPr>
            <a:r>
              <a:rPr lang="pl" sz="1507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Final Solution</a:t>
            </a:r>
            <a:endParaRPr sz="1507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977" y="959650"/>
            <a:ext cx="5642323" cy="32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30525"/>
            <a:ext cx="6174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Events Prediction Based on Sentiment Change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5"/>
                </a:solidFill>
              </a:rPr>
              <a:t>Methodology</a:t>
            </a:r>
            <a:endParaRPr sz="2700"/>
          </a:p>
        </p:txBody>
      </p:sp>
      <p:sp>
        <p:nvSpPr>
          <p:cNvPr id="176" name="Google Shape;176;p32"/>
          <p:cNvSpPr txBox="1"/>
          <p:nvPr/>
        </p:nvSpPr>
        <p:spPr>
          <a:xfrm>
            <a:off x="1052850" y="1738650"/>
            <a:ext cx="70383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AutoNum type="arabicPeriod"/>
            </a:pPr>
            <a:r>
              <a:rPr lang="pl" sz="1500">
                <a:solidFill>
                  <a:srgbClr val="CFE2F3"/>
                </a:solidFill>
              </a:rPr>
              <a:t>Find positive and negative events which occurs between 1999 and 2015.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AutoNum type="arabicPeriod"/>
            </a:pPr>
            <a:r>
              <a:rPr lang="pl" sz="1500">
                <a:solidFill>
                  <a:srgbClr val="CFE2F3"/>
                </a:solidFill>
              </a:rPr>
              <a:t>Prepare sentiment data for prediction by:</a:t>
            </a:r>
            <a:endParaRPr sz="1500">
              <a:solidFill>
                <a:srgbClr val="CFE2F3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AutoNum type="alphaLcPeriod"/>
            </a:pPr>
            <a:r>
              <a:rPr lang="pl" sz="1500">
                <a:solidFill>
                  <a:srgbClr val="CFE2F3"/>
                </a:solidFill>
              </a:rPr>
              <a:t>creating lagged features (with 1, 2, and 3 shifts),</a:t>
            </a:r>
            <a:endParaRPr sz="1500">
              <a:solidFill>
                <a:srgbClr val="CFE2F3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AutoNum type="alphaLcPeriod"/>
            </a:pPr>
            <a:r>
              <a:rPr lang="pl" sz="1500">
                <a:solidFill>
                  <a:srgbClr val="CFE2F3"/>
                </a:solidFill>
              </a:rPr>
              <a:t>calculating rolling mean with window=3.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AutoNum type="arabicPeriod"/>
            </a:pPr>
            <a:r>
              <a:rPr lang="pl" sz="1500">
                <a:solidFill>
                  <a:srgbClr val="CFE2F3"/>
                </a:solidFill>
              </a:rPr>
              <a:t>Shift the target variable back by one month to predict events occurring in the following month.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AutoNum type="arabicPeriod"/>
            </a:pPr>
            <a:r>
              <a:rPr lang="pl" sz="1500">
                <a:solidFill>
                  <a:srgbClr val="CFE2F3"/>
                </a:solidFill>
              </a:rPr>
              <a:t>Upsample observations with </a:t>
            </a:r>
            <a:r>
              <a:rPr lang="pl" sz="1500">
                <a:solidFill>
                  <a:srgbClr val="CFE2F3"/>
                </a:solidFill>
              </a:rPr>
              <a:t>occurring</a:t>
            </a:r>
            <a:r>
              <a:rPr lang="pl" sz="1500">
                <a:solidFill>
                  <a:srgbClr val="CFE2F3"/>
                </a:solidFill>
              </a:rPr>
              <a:t> events using SMOTE.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AutoNum type="arabicPeriod"/>
            </a:pPr>
            <a:r>
              <a:rPr lang="pl" sz="1500">
                <a:solidFill>
                  <a:srgbClr val="CFE2F3"/>
                </a:solidFill>
              </a:rPr>
              <a:t>Perform train-test-split and train the model.</a:t>
            </a:r>
            <a:endParaRPr sz="1500"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30525"/>
            <a:ext cx="6174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Events Prediction Based on Sentiment Change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5"/>
                </a:solidFill>
              </a:rPr>
              <a:t>Model</a:t>
            </a:r>
            <a:endParaRPr sz="2700"/>
          </a:p>
        </p:txBody>
      </p:sp>
      <p:sp>
        <p:nvSpPr>
          <p:cNvPr id="182" name="Google Shape;182;p33"/>
          <p:cNvSpPr txBox="1"/>
          <p:nvPr/>
        </p:nvSpPr>
        <p:spPr>
          <a:xfrm>
            <a:off x="1110875" y="1739575"/>
            <a:ext cx="3493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>
                <a:solidFill>
                  <a:srgbClr val="CFE2F3"/>
                </a:solidFill>
              </a:rPr>
              <a:t>XGBoost Classifier with parameters: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n_estimators=10,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max_depth=2,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learning_rate=1,</a:t>
            </a:r>
            <a:endParaRPr sz="1500">
              <a:solidFill>
                <a:srgbClr val="CFE2F3"/>
              </a:solidFill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500"/>
              <a:buChar char="●"/>
            </a:pPr>
            <a:r>
              <a:rPr lang="pl" sz="1500">
                <a:solidFill>
                  <a:srgbClr val="CFE2F3"/>
                </a:solidFill>
              </a:rPr>
              <a:t>objective='binary:logistic'</a:t>
            </a:r>
            <a:endParaRPr sz="1500"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30525"/>
            <a:ext cx="6174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Events Prediction Based on Sentiment Change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5"/>
                </a:solidFill>
              </a:rPr>
              <a:t>Results</a:t>
            </a:r>
            <a:endParaRPr sz="2700"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125" y="1321250"/>
            <a:ext cx="5789748" cy="34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2036700"/>
            <a:ext cx="8520600" cy="1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500">
                <a:solidFill>
                  <a:schemeClr val="accent5"/>
                </a:solidFill>
              </a:rPr>
              <a:t>Thank you for attention!</a:t>
            </a:r>
            <a:endParaRPr sz="3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4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Introduction to the Project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345675"/>
            <a:ext cx="8520600" cy="29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AutoNum type="arabicPeriod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heck the hypothesis that with the use of NLP we are able to do an analysis of </a:t>
            </a:r>
            <a:r>
              <a:rPr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Russian strategic communication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 addressed to and about a specific actors – </a:t>
            </a:r>
            <a:r>
              <a:rPr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Poland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 and whole </a:t>
            </a:r>
            <a:r>
              <a:rPr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Europe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AutoNum type="arabicPeriod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Using NLP techniques we wanted to look on the evolution of political language against the background of political changes and explore its predictive value.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AutoNum type="arabicPeriod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Visualize the evolution of the Russian political language and examine evolution of the sentiment throughout the years.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DFEEF5"/>
              </a:buClr>
              <a:buSzPts val="1500"/>
              <a:buAutoNum type="arabicPeriod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Project conducted in collaboration with </a:t>
            </a:r>
            <a:r>
              <a:rPr b="1" i="1"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Centrum Dialogu im. Juliusza Mieroszewskiego</a:t>
            </a:r>
            <a:r>
              <a:rPr b="1" i="1"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1"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2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Dataset Description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35400" y="1405375"/>
            <a:ext cx="8473200" cy="28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0"/>
              <a:buChar char="●"/>
            </a:pPr>
            <a:r>
              <a:rPr b="1"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Data: 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peeches of 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Vladimir Putin, authoritarian leader who has been in power for the last 25 years: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○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 as president (2000-2008) and since 2012 until now,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○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 as prime minister (2008-2012).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DFEEF5"/>
              </a:buClr>
              <a:buSzPts val="1500"/>
              <a:buChar char="●"/>
            </a:pPr>
            <a:r>
              <a:rPr b="1"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b="1"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official website of the Russian president.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●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Dataset prepared by our partners from Mieroszewski Center.</a:t>
            </a:r>
            <a:endParaRPr i="1"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DFEEF5"/>
              </a:buClr>
              <a:buSzPts val="1500"/>
              <a:buFont typeface="Arial"/>
              <a:buChar char="●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9,838 speeches delivered between the years 2000 and 2024.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2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Dataset Description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45150"/>
            <a:ext cx="8520600" cy="26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●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Speeches are in form of transcriptions which are translated to </a:t>
            </a:r>
            <a:r>
              <a:rPr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●"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Initial dataset is a list of </a:t>
            </a:r>
            <a:r>
              <a:rPr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JSON 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objects, where each JSON represents an individual speech and metadata with schema: 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○"/>
            </a:pPr>
            <a:r>
              <a:rPr i="1"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date of the speech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○"/>
            </a:pPr>
            <a:r>
              <a:rPr i="1"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place of the speech,</a:t>
            </a:r>
            <a:endParaRPr i="1"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○"/>
            </a:pPr>
            <a:r>
              <a:rPr i="1"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○"/>
            </a:pPr>
            <a:r>
              <a:rPr i="1"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500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0"/>
              <a:buFont typeface="Arial"/>
              <a:buChar char="○"/>
            </a:pPr>
            <a:r>
              <a:rPr i="1"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filtered and unfiltered transcripts.</a:t>
            </a:r>
            <a:endParaRPr>
              <a:solidFill>
                <a:srgbClr val="DFEEF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1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Sample Speech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6850"/>
            <a:ext cx="8839198" cy="19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47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Data Preprocessing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30850"/>
            <a:ext cx="8520600" cy="30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l" sz="1505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Steps of data processing:</a:t>
            </a:r>
            <a:endParaRPr sz="1505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167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DFEEF5"/>
              </a:buClr>
              <a:buSzPts val="1505"/>
              <a:buAutoNum type="arabicPeriod"/>
            </a:pP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Remove stop words using list of english stop words from </a:t>
            </a:r>
            <a:r>
              <a:rPr b="1" i="1"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nltk.corpus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5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16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5"/>
              <a:buAutoNum type="arabicPeriod"/>
            </a:pP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Take </a:t>
            </a:r>
            <a:r>
              <a:rPr b="1" i="1"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date 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1"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filtered transcript 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for each speech.</a:t>
            </a:r>
            <a:endParaRPr sz="1505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16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5"/>
              <a:buAutoNum type="arabicPeriod"/>
            </a:pP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Remove punctuation and part of symbols from speeches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 texts (for instance </a:t>
            </a:r>
            <a:r>
              <a:rPr b="1" i="1"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#, …, 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1"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1" i="1"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505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16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5"/>
              <a:buFont typeface="Arial"/>
              <a:buAutoNum type="arabicPeriod"/>
            </a:pP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Tokenize and Lemmatize using </a:t>
            </a:r>
            <a:r>
              <a:rPr b="1" i="1"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SpaCy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5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505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Final result is a dictionary in which:</a:t>
            </a:r>
            <a:endParaRPr sz="1505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167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DFEEF5"/>
              </a:buClr>
              <a:buSzPts val="1505"/>
              <a:buFont typeface="Arial"/>
              <a:buChar char="●"/>
            </a:pPr>
            <a:r>
              <a:rPr b="1" i="1"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keys: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 string with each month (e.g. 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2001-01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5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16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EF5"/>
              </a:buClr>
              <a:buSzPts val="1505"/>
              <a:buFont typeface="Arial"/>
              <a:buChar char="●"/>
            </a:pPr>
            <a:r>
              <a:rPr b="1" i="1"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values:</a:t>
            </a:r>
            <a:r>
              <a:rPr lang="pl" sz="1505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 list of processed speeches for given month</a:t>
            </a:r>
            <a:endParaRPr sz="1505">
              <a:solidFill>
                <a:srgbClr val="DFEE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193875"/>
            <a:ext cx="85206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/>
              <a:t>Exploratory Data Analysis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5"/>
                </a:solidFill>
              </a:rPr>
              <a:t>Basic statistics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808675"/>
            <a:ext cx="3531300" cy="20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Average length of monthly speeches in token count: </a:t>
            </a:r>
            <a:r>
              <a:rPr b="1" i="1"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489</a:t>
            </a:r>
            <a:endParaRPr b="1" i="1" sz="15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500">
                <a:solidFill>
                  <a:srgbClr val="DFEEF5"/>
                </a:solidFill>
                <a:latin typeface="Arial"/>
                <a:ea typeface="Arial"/>
                <a:cs typeface="Arial"/>
                <a:sym typeface="Arial"/>
              </a:rPr>
              <a:t>Average token length: </a:t>
            </a:r>
            <a:r>
              <a:rPr b="1" i="1" lang="pl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6.41</a:t>
            </a:r>
            <a:endParaRPr b="1" i="1" sz="15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" name="Google Shape;104;p20"/>
          <p:cNvGraphicFramePr/>
          <p:nvPr/>
        </p:nvGraphicFramePr>
        <p:xfrm>
          <a:off x="5191325" y="35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{0A8CBE7F-3C2A-42CC-8878-A499CA21A663}</a:tableStyleId>
              </a:tblPr>
              <a:tblGrid>
                <a:gridCol w="1557200"/>
                <a:gridCol w="747600"/>
              </a:tblGrid>
              <a:tr h="37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</a:rPr>
                        <a:t>Term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</a:rPr>
                        <a:t>Count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russian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229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russia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227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relation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156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people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151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germany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128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minister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123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republic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119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romania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119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country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117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  <a:tr h="3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president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112</a:t>
                      </a:r>
                      <a:endParaRPr sz="13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F5"/>
                    </a:solidFill>
                  </a:tcPr>
                </a:tc>
              </a:tr>
            </a:tbl>
          </a:graphicData>
        </a:graphic>
      </p:graphicFrame>
      <p:sp>
        <p:nvSpPr>
          <p:cNvPr id="105" name="Google Shape;105;p20"/>
          <p:cNvSpPr txBox="1"/>
          <p:nvPr/>
        </p:nvSpPr>
        <p:spPr>
          <a:xfrm>
            <a:off x="5113575" y="4573900"/>
            <a:ext cx="252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200">
                <a:solidFill>
                  <a:schemeClr val="accent5"/>
                </a:solidFill>
              </a:rPr>
              <a:t>Most common terms in speeches.</a:t>
            </a:r>
            <a:endParaRPr sz="1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363" y="416163"/>
            <a:ext cx="7185275" cy="43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